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0" r:id="rId2"/>
    <p:sldId id="262" r:id="rId3"/>
    <p:sldId id="257" r:id="rId4"/>
    <p:sldId id="265" r:id="rId5"/>
    <p:sldId id="266" r:id="rId6"/>
    <p:sldId id="275" r:id="rId7"/>
    <p:sldId id="270" r:id="rId8"/>
    <p:sldId id="272" r:id="rId9"/>
    <p:sldId id="277" r:id="rId10"/>
    <p:sldId id="276" r:id="rId11"/>
    <p:sldId id="278" r:id="rId12"/>
    <p:sldId id="261" r:id="rId13"/>
  </p:sldIdLst>
  <p:sldSz cx="12192000" cy="6858000"/>
  <p:notesSz cx="6858000" cy="9144000"/>
  <p:embeddedFontLst>
    <p:embeddedFont>
      <p:font typeface="맑은 고딕" panose="020B0503020000020004" pitchFamily="50" charset="-127"/>
      <p:regular r:id="rId14"/>
      <p:bold r:id="rId15"/>
    </p:embeddedFont>
    <p:embeddedFont>
      <p:font typeface="KoPub돋움체 Medium" panose="020B0600000101010101" charset="-127"/>
      <p:regular r:id="rId16"/>
    </p:embeddedFont>
    <p:embeddedFont>
      <p:font typeface="G마켓 산스 TTF Light" panose="02000000000000000000" pitchFamily="2" charset="-127"/>
      <p:regular r:id="rId17"/>
    </p:embeddedFont>
    <p:embeddedFont>
      <p:font typeface="G마켓 산스 TTF Bold" panose="02000000000000000000" pitchFamily="2" charset="-127"/>
      <p:bold r:id="rId18"/>
    </p:embeddedFont>
    <p:embeddedFont>
      <p:font typeface="Neo둥근모" panose="02010509060201040203" pitchFamily="1" charset="-127"/>
      <p:regular r:id="rId19"/>
    </p:embeddedFont>
    <p:embeddedFont>
      <p:font typeface="배달의민족 한나체 Air" panose="020B0600000101010101" pitchFamily="50" charset="-127"/>
      <p:regular r:id="rId20"/>
    </p:embeddedFont>
    <p:embeddedFont>
      <p:font typeface="G마켓 산스 TTF Medium" panose="02000000000000000000" pitchFamily="2" charset="-127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3F3F3F"/>
    <a:srgbClr val="FFC000"/>
    <a:srgbClr val="F0F0F0"/>
    <a:srgbClr val="E8BE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1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158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044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232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492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675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686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55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958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422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54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207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C399C-63B9-4B9D-8E5D-6275DE797260}" type="datetimeFigureOut">
              <a:rPr lang="ko-KR" altLang="en-US" smtClean="0"/>
              <a:t>2020-09-06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325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75874" y="1379621"/>
            <a:ext cx="4203031" cy="4203031"/>
          </a:xfrm>
          <a:prstGeom prst="rect">
            <a:avLst/>
          </a:prstGeom>
          <a:noFill/>
          <a:ln w="2000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60758" y="2406770"/>
            <a:ext cx="1411705" cy="2670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548415" y="2657454"/>
            <a:ext cx="8297464" cy="2026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2000"/>
              </a:spcBef>
            </a:pPr>
            <a:r>
              <a:rPr lang="ko-KR" altLang="en-US" sz="5500" b="1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넷마블 게임 아카데미 </a:t>
            </a:r>
            <a:r>
              <a:rPr lang="en-US" altLang="ko-KR" sz="5500" b="1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5</a:t>
            </a:r>
            <a:r>
              <a:rPr lang="ko-KR" altLang="en-US" sz="5500" b="1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기</a:t>
            </a:r>
            <a:endParaRPr lang="en-US" altLang="ko-KR" sz="5500" b="1" dirty="0" smtClean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spcBef>
                <a:spcPts val="2000"/>
              </a:spcBef>
            </a:pPr>
            <a:r>
              <a:rPr lang="en-US" altLang="ko-KR" sz="54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H5</a:t>
            </a:r>
            <a:endParaRPr lang="en-US" altLang="ko-KR" sz="5400" b="1" dirty="0" smtClean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548415" y="3589867"/>
            <a:ext cx="8108296" cy="102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왼쪽 대괄호 10"/>
          <p:cNvSpPr/>
          <p:nvPr/>
        </p:nvSpPr>
        <p:spPr>
          <a:xfrm>
            <a:off x="90354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왼쪽 대괄호 11"/>
          <p:cNvSpPr/>
          <p:nvPr/>
        </p:nvSpPr>
        <p:spPr>
          <a:xfrm flipH="1">
            <a:off x="1110113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663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153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기획</a:t>
            </a:r>
            <a:endParaRPr lang="ko-KR" altLang="en-US" sz="2800" b="1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697220" y="1599981"/>
            <a:ext cx="27975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배경 스토리</a:t>
            </a:r>
            <a:endParaRPr lang="ko-KR" altLang="en-US" sz="4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393860" y="2336798"/>
            <a:ext cx="9404280" cy="380417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 rot="10800000">
            <a:off x="8565146" y="2883644"/>
            <a:ext cx="1349652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600" dirty="0" smtClean="0">
                <a:solidFill>
                  <a:schemeClr val="tx1">
                    <a:alpha val="13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“</a:t>
            </a:r>
            <a:endParaRPr lang="ko-KR" altLang="en-US" sz="16600" dirty="0">
              <a:solidFill>
                <a:schemeClr val="tx1">
                  <a:alpha val="13000"/>
                </a:schemeClr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03473" y="2730830"/>
            <a:ext cx="1349652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600" dirty="0" smtClean="0">
                <a:solidFill>
                  <a:schemeClr val="tx1">
                    <a:alpha val="13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“</a:t>
            </a:r>
            <a:endParaRPr lang="ko-KR" altLang="en-US" sz="16600" dirty="0">
              <a:solidFill>
                <a:schemeClr val="tx1">
                  <a:alpha val="13000"/>
                </a:schemeClr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810893" y="3069384"/>
            <a:ext cx="857021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buNone/>
            </a:pPr>
            <a:r>
              <a:rPr lang="ko-KR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주인공은 전쟁 중 </a:t>
            </a:r>
            <a:r>
              <a:rPr lang="ko-KR" altLang="ko-KR" sz="3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강화인간프로젝트에 </a:t>
            </a:r>
            <a:endParaRPr lang="en-US" altLang="ko-KR" sz="36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lvl="0" algn="ctr">
              <a:buNone/>
            </a:pPr>
            <a:r>
              <a:rPr lang="ko-KR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참가하여 실험을 </a:t>
            </a:r>
            <a:r>
              <a:rPr lang="ko-KR" altLang="en-US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했다</a:t>
            </a: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</a:p>
          <a:p>
            <a:pPr lvl="0" algn="ctr">
              <a:buNone/>
            </a:pPr>
            <a:r>
              <a:rPr lang="ko-KR" altLang="en-US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실험을 하는 </a:t>
            </a:r>
            <a:r>
              <a:rPr lang="ko-KR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중 </a:t>
            </a:r>
            <a:r>
              <a:rPr lang="ko-KR" altLang="ko-KR" sz="3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공격받아 </a:t>
            </a:r>
            <a:r>
              <a:rPr lang="ko-KR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동면상태에 있고</a:t>
            </a:r>
            <a:endParaRPr lang="en-US" altLang="ko-KR" sz="36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lvl="0" algn="ctr">
              <a:buNone/>
            </a:pPr>
            <a:r>
              <a:rPr lang="ko-KR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전쟁 후 떨어진 </a:t>
            </a:r>
            <a:r>
              <a:rPr lang="ko-KR" altLang="ko-KR" sz="3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돌이</a:t>
            </a:r>
            <a:r>
              <a:rPr lang="en-US" altLang="ko-KR" sz="3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ko-KR" sz="3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주인공을 </a:t>
            </a:r>
            <a:r>
              <a:rPr lang="ko-KR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깨운다.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-90311" y="1941689"/>
            <a:ext cx="4628444" cy="0"/>
          </a:xfrm>
          <a:prstGeom prst="line">
            <a:avLst/>
          </a:prstGeom>
          <a:ln w="10795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7600576" y="1940278"/>
            <a:ext cx="4628444" cy="0"/>
          </a:xfrm>
          <a:prstGeom prst="line">
            <a:avLst/>
          </a:prstGeom>
          <a:ln w="10795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225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153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기획</a:t>
            </a:r>
            <a:endParaRPr lang="ko-KR" altLang="en-US" sz="2800" b="1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20320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433316" y="1656955"/>
            <a:ext cx="1294230" cy="1294230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규칙</a:t>
            </a:r>
            <a:endParaRPr lang="ko-KR" altLang="en-US" sz="28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2024726" y="1289495"/>
            <a:ext cx="9487824" cy="2029151"/>
            <a:chOff x="2024726" y="1198740"/>
            <a:chExt cx="9487824" cy="2029151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2024726" y="1198740"/>
              <a:ext cx="9487824" cy="2029151"/>
            </a:xfrm>
            <a:prstGeom prst="round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254263" y="1431828"/>
              <a:ext cx="80041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로비에서 원하는 </a:t>
              </a:r>
              <a:r>
                <a:rPr lang="ko-KR" altLang="en-US" sz="28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무기</a:t>
              </a:r>
              <a:r>
                <a:rPr lang="ko-KR" altLang="en-US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를 골라 게임을 플레이하세요</a:t>
              </a:r>
              <a:r>
                <a:rPr lang="en-US" altLang="ko-KR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!</a:t>
              </a:r>
              <a:endParaRPr lang="ko-KR" altLang="en-US" sz="28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254263" y="1955048"/>
              <a:ext cx="896110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점점 어려워지는 </a:t>
              </a:r>
              <a:r>
                <a:rPr lang="ko-KR" altLang="en-US" sz="28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스테이지</a:t>
              </a:r>
              <a:r>
                <a:rPr lang="ko-KR" altLang="en-US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를 돌파하여 </a:t>
              </a:r>
              <a:r>
                <a:rPr lang="ko-KR" altLang="en-US" sz="2800" dirty="0" err="1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보스맵</a:t>
              </a:r>
              <a:r>
                <a:rPr lang="ko-KR" altLang="en-US" sz="2800" dirty="0" err="1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까지</a:t>
              </a:r>
              <a:r>
                <a:rPr lang="ko-KR" altLang="en-US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 가세요</a:t>
              </a:r>
              <a:r>
                <a:rPr lang="en-US" altLang="ko-KR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!</a:t>
              </a:r>
              <a:endParaRPr lang="ko-KR" altLang="en-US" sz="28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254263" y="2486899"/>
              <a:ext cx="60789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자신만의 컨트롤</a:t>
              </a:r>
              <a:r>
                <a:rPr lang="ko-KR" altLang="en-US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로 보스를 격파하세요</a:t>
              </a:r>
              <a:r>
                <a:rPr lang="en-US" altLang="ko-KR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!</a:t>
              </a:r>
              <a:endParaRPr lang="ko-KR" altLang="en-US" sz="28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23" name="타원 22"/>
          <p:cNvSpPr/>
          <p:nvPr/>
        </p:nvSpPr>
        <p:spPr>
          <a:xfrm>
            <a:off x="447040" y="3473835"/>
            <a:ext cx="1294230" cy="1294230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미션</a:t>
            </a:r>
            <a:endParaRPr lang="ko-KR" altLang="en-US" sz="28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433316" y="5007319"/>
            <a:ext cx="1294230" cy="1294230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보상</a:t>
            </a:r>
            <a:endParaRPr lang="ko-KR" altLang="en-US" sz="28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024726" y="3637607"/>
            <a:ext cx="9487824" cy="940276"/>
            <a:chOff x="2024726" y="3506136"/>
            <a:chExt cx="9487824" cy="940276"/>
          </a:xfrm>
        </p:grpSpPr>
        <p:sp>
          <p:nvSpPr>
            <p:cNvPr id="32" name="모서리가 둥근 직사각형 31"/>
            <p:cNvSpPr/>
            <p:nvPr/>
          </p:nvSpPr>
          <p:spPr>
            <a:xfrm>
              <a:off x="2024726" y="3506136"/>
              <a:ext cx="9487824" cy="940276"/>
            </a:xfrm>
            <a:prstGeom prst="round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237052" y="3727869"/>
              <a:ext cx="73148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체력</a:t>
              </a:r>
              <a:r>
                <a:rPr lang="ko-KR" altLang="en-US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을 전부 </a:t>
              </a:r>
              <a:r>
                <a:rPr lang="ko-KR" altLang="en-US" sz="28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잃지 않고 </a:t>
              </a:r>
              <a:r>
                <a:rPr lang="ko-KR" altLang="en-US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보스까지 쓰러뜨리세요</a:t>
              </a:r>
              <a:r>
                <a:rPr lang="en-US" altLang="ko-KR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!</a:t>
              </a:r>
              <a:endParaRPr lang="ko-KR" altLang="en-US" sz="28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990904" y="5007319"/>
            <a:ext cx="9487824" cy="1329668"/>
            <a:chOff x="1990904" y="5007319"/>
            <a:chExt cx="9487824" cy="1329668"/>
          </a:xfrm>
        </p:grpSpPr>
        <p:sp>
          <p:nvSpPr>
            <p:cNvPr id="33" name="모서리가 둥근 직사각형 32"/>
            <p:cNvSpPr/>
            <p:nvPr/>
          </p:nvSpPr>
          <p:spPr>
            <a:xfrm>
              <a:off x="1990904" y="5007319"/>
              <a:ext cx="9487824" cy="1329668"/>
            </a:xfrm>
            <a:prstGeom prst="roundRect">
              <a:avLst/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235388" y="5195825"/>
              <a:ext cx="16642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게임 머니</a:t>
              </a:r>
              <a:endParaRPr lang="ko-KR" altLang="en-US" sz="28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269184" y="5712167"/>
              <a:ext cx="16642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무기 조각</a:t>
              </a:r>
              <a:endPara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pic>
        <p:nvPicPr>
          <p:cNvPr id="26" name="그림 2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66284" y="3950673"/>
            <a:ext cx="2424770" cy="249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552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75874" y="1379621"/>
            <a:ext cx="4203031" cy="4203031"/>
          </a:xfrm>
          <a:prstGeom prst="rect">
            <a:avLst/>
          </a:prstGeom>
          <a:noFill/>
          <a:ln w="2000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60758" y="2406770"/>
            <a:ext cx="1411705" cy="2670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548415" y="2916246"/>
            <a:ext cx="43733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2000"/>
              </a:spcBef>
            </a:pPr>
            <a:r>
              <a:rPr lang="en-US" altLang="ko-KR" sz="44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THANK YOU!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2548415" y="3831999"/>
            <a:ext cx="6240379" cy="1306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왼쪽 대괄호 10"/>
          <p:cNvSpPr/>
          <p:nvPr/>
        </p:nvSpPr>
        <p:spPr>
          <a:xfrm>
            <a:off x="90354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왼쪽 대괄호 11"/>
          <p:cNvSpPr/>
          <p:nvPr/>
        </p:nvSpPr>
        <p:spPr>
          <a:xfrm flipH="1">
            <a:off x="1110113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272463" y="3992213"/>
            <a:ext cx="213090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300" dirty="0" smtClean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MADE BY KOS</a:t>
            </a:r>
            <a:endParaRPr lang="ko-KR" altLang="en-US" sz="2300" dirty="0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5473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모서리가 둥근 직사각형 34"/>
          <p:cNvSpPr/>
          <p:nvPr/>
        </p:nvSpPr>
        <p:spPr>
          <a:xfrm>
            <a:off x="4411418" y="908571"/>
            <a:ext cx="7488545" cy="128915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2640080" y="908571"/>
            <a:ext cx="8342989" cy="1289154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/>
          <p:cNvSpPr/>
          <p:nvPr/>
        </p:nvSpPr>
        <p:spPr>
          <a:xfrm>
            <a:off x="2803726" y="1032239"/>
            <a:ext cx="1041817" cy="104181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01</a:t>
            </a:r>
            <a:endParaRPr lang="ko-KR" alt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4750111" y="2816494"/>
            <a:ext cx="6518225" cy="128915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2978773" y="2816494"/>
            <a:ext cx="6937955" cy="1289154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3142419" y="2940162"/>
            <a:ext cx="1041817" cy="104181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02</a:t>
            </a:r>
            <a:endParaRPr lang="ko-KR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884571" y="4779369"/>
            <a:ext cx="6098498" cy="128915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모서리가 둥근 직사각형 41"/>
          <p:cNvSpPr/>
          <p:nvPr/>
        </p:nvSpPr>
        <p:spPr>
          <a:xfrm>
            <a:off x="3113233" y="4779369"/>
            <a:ext cx="6098498" cy="1289154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/>
          <p:cNvSpPr/>
          <p:nvPr/>
        </p:nvSpPr>
        <p:spPr>
          <a:xfrm>
            <a:off x="3276878" y="4903037"/>
            <a:ext cx="1041817" cy="104181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03</a:t>
            </a:r>
            <a:endParaRPr lang="ko-KR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093974" y="1070424"/>
            <a:ext cx="4118843" cy="832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5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팀 소개</a:t>
            </a:r>
            <a:endParaRPr lang="ko-KR" altLang="en-US" sz="35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41630" y="2869033"/>
            <a:ext cx="1941733" cy="1015663"/>
          </a:xfrm>
          <a:prstGeom prst="rect">
            <a:avLst/>
          </a:prstGeom>
          <a:noFill/>
        </p:spPr>
        <p:txBody>
          <a:bodyPr vert="horz" wrap="square" rtlCol="0" anchor="ctr" anchorCtr="0">
            <a:spAutoFit/>
          </a:bodyPr>
          <a:lstStyle/>
          <a:p>
            <a:pPr algn="ctr"/>
            <a:r>
              <a:rPr lang="ko-KR" altLang="en-US" sz="6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목차</a:t>
            </a:r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273337" y="3046079"/>
            <a:ext cx="4118843" cy="832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5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</a:t>
            </a:r>
            <a:r>
              <a:rPr lang="ko-KR" altLang="en-US" sz="3500" dirty="0" err="1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프로토타입</a:t>
            </a:r>
            <a:endParaRPr lang="ko-KR" altLang="en-US" sz="35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021520" y="4961326"/>
            <a:ext cx="4118843" cy="832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5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기획 </a:t>
            </a:r>
            <a:endParaRPr lang="ko-KR" altLang="en-US" sz="35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1519238" y="-186876"/>
            <a:ext cx="0" cy="2514600"/>
          </a:xfrm>
          <a:prstGeom prst="line">
            <a:avLst/>
          </a:prstGeom>
          <a:ln w="165100" cap="rnd" cmpd="sng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519238" y="4504256"/>
            <a:ext cx="0" cy="2514600"/>
          </a:xfrm>
          <a:prstGeom prst="line">
            <a:avLst/>
          </a:prstGeom>
          <a:ln w="165100" cap="rnd" cmpd="sng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8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53682" y="3925019"/>
            <a:ext cx="5676181" cy="2546902"/>
          </a:xfrm>
          <a:prstGeom prst="rect">
            <a:avLst/>
          </a:prstGeom>
          <a:solidFill>
            <a:schemeClr val="accent4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90113" y="4036970"/>
            <a:ext cx="13949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01</a:t>
            </a:r>
            <a:endParaRPr lang="ko-KR" altLang="en-US" sz="8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793630" y="5235569"/>
            <a:ext cx="483886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90113" y="5344968"/>
            <a:ext cx="20329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팀 소개</a:t>
            </a:r>
            <a:endParaRPr lang="ko-KR" altLang="en-US" sz="44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664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843280" y="68085"/>
            <a:ext cx="21515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팀원 소개</a:t>
            </a:r>
            <a:endParaRPr lang="ko-KR" altLang="en-US" sz="36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grpSp>
        <p:nvGrpSpPr>
          <p:cNvPr id="50" name="그룹 49"/>
          <p:cNvGrpSpPr/>
          <p:nvPr/>
        </p:nvGrpSpPr>
        <p:grpSpPr>
          <a:xfrm>
            <a:off x="1015869" y="3176689"/>
            <a:ext cx="2657700" cy="1112214"/>
            <a:chOff x="1118678" y="1194553"/>
            <a:chExt cx="2657700" cy="1112214"/>
          </a:xfrm>
        </p:grpSpPr>
        <p:grpSp>
          <p:nvGrpSpPr>
            <p:cNvPr id="12" name="그룹 11"/>
            <p:cNvGrpSpPr/>
            <p:nvPr/>
          </p:nvGrpSpPr>
          <p:grpSpPr>
            <a:xfrm>
              <a:off x="1894131" y="1194553"/>
              <a:ext cx="1882247" cy="1112214"/>
              <a:chOff x="1825376" y="1194553"/>
              <a:chExt cx="1882247" cy="1112214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1825376" y="1194553"/>
                <a:ext cx="1882247" cy="7848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500" dirty="0" smtClean="0"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강동현</a:t>
                </a:r>
                <a:endParaRPr lang="en-US" altLang="ko-KR" sz="4500" dirty="0" smtClean="0"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1888696" y="1829713"/>
                <a:ext cx="1755609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5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프로그래밍</a:t>
                </a:r>
                <a:endParaRPr lang="en-US" altLang="ko-KR" sz="25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  <p:grpSp>
          <p:nvGrpSpPr>
            <p:cNvPr id="11" name="그룹 10"/>
            <p:cNvGrpSpPr/>
            <p:nvPr/>
          </p:nvGrpSpPr>
          <p:grpSpPr>
            <a:xfrm>
              <a:off x="1118678" y="1294367"/>
              <a:ext cx="661807" cy="912586"/>
              <a:chOff x="4902414" y="1603631"/>
              <a:chExt cx="953960" cy="1315445"/>
            </a:xfrm>
          </p:grpSpPr>
          <p:sp>
            <p:nvSpPr>
              <p:cNvPr id="4" name="타원 3"/>
              <p:cNvSpPr/>
              <p:nvPr/>
            </p:nvSpPr>
            <p:spPr>
              <a:xfrm>
                <a:off x="5019471" y="1603631"/>
                <a:ext cx="719847" cy="71984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4"/>
                  </a:solidFill>
                </a:endParaRPr>
              </a:p>
            </p:txBody>
          </p:sp>
          <p:sp>
            <p:nvSpPr>
              <p:cNvPr id="31" name="자유형 30"/>
              <p:cNvSpPr/>
              <p:nvPr/>
            </p:nvSpPr>
            <p:spPr>
              <a:xfrm>
                <a:off x="4902414" y="2364749"/>
                <a:ext cx="953960" cy="554327"/>
              </a:xfrm>
              <a:custGeom>
                <a:avLst/>
                <a:gdLst>
                  <a:gd name="connsiteX0" fmla="*/ 594037 w 1188074"/>
                  <a:gd name="connsiteY0" fmla="*/ 0 h 554327"/>
                  <a:gd name="connsiteX1" fmla="*/ 1180367 w 1188074"/>
                  <a:gd name="connsiteY1" fmla="*/ 477873 h 554327"/>
                  <a:gd name="connsiteX2" fmla="*/ 1188074 w 1188074"/>
                  <a:gd name="connsiteY2" fmla="*/ 554327 h 554327"/>
                  <a:gd name="connsiteX3" fmla="*/ 0 w 1188074"/>
                  <a:gd name="connsiteY3" fmla="*/ 554327 h 554327"/>
                  <a:gd name="connsiteX4" fmla="*/ 7707 w 1188074"/>
                  <a:gd name="connsiteY4" fmla="*/ 477873 h 554327"/>
                  <a:gd name="connsiteX5" fmla="*/ 594037 w 1188074"/>
                  <a:gd name="connsiteY5" fmla="*/ 0 h 554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88074" h="554327">
                    <a:moveTo>
                      <a:pt x="594037" y="0"/>
                    </a:moveTo>
                    <a:cubicBezTo>
                      <a:pt x="883256" y="0"/>
                      <a:pt x="1124560" y="205151"/>
                      <a:pt x="1180367" y="477873"/>
                    </a:cubicBezTo>
                    <a:lnTo>
                      <a:pt x="1188074" y="554327"/>
                    </a:lnTo>
                    <a:lnTo>
                      <a:pt x="0" y="554327"/>
                    </a:lnTo>
                    <a:lnTo>
                      <a:pt x="7707" y="477873"/>
                    </a:lnTo>
                    <a:cubicBezTo>
                      <a:pt x="63514" y="205151"/>
                      <a:pt x="304818" y="0"/>
                      <a:pt x="5940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48" name="그룹 47"/>
          <p:cNvGrpSpPr/>
          <p:nvPr/>
        </p:nvGrpSpPr>
        <p:grpSpPr>
          <a:xfrm>
            <a:off x="8166553" y="3271985"/>
            <a:ext cx="2657700" cy="1112155"/>
            <a:chOff x="1118678" y="5047954"/>
            <a:chExt cx="2657700" cy="1112155"/>
          </a:xfrm>
        </p:grpSpPr>
        <p:grpSp>
          <p:nvGrpSpPr>
            <p:cNvPr id="17" name="그룹 16"/>
            <p:cNvGrpSpPr/>
            <p:nvPr/>
          </p:nvGrpSpPr>
          <p:grpSpPr>
            <a:xfrm>
              <a:off x="1894131" y="5047954"/>
              <a:ext cx="1882247" cy="1112155"/>
              <a:chOff x="1962886" y="5047954"/>
              <a:chExt cx="1882247" cy="1112155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1962886" y="5047954"/>
                <a:ext cx="1882247" cy="7848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500" dirty="0" err="1" smtClean="0"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심재현</a:t>
                </a:r>
                <a:endParaRPr lang="en-US" altLang="ko-KR" sz="4500" dirty="0" smtClean="0"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005915" y="5683055"/>
                <a:ext cx="816249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5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기획</a:t>
                </a:r>
                <a:endParaRPr lang="en-US" altLang="ko-KR" sz="25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  <p:grpSp>
          <p:nvGrpSpPr>
            <p:cNvPr id="33" name="그룹 32"/>
            <p:cNvGrpSpPr/>
            <p:nvPr/>
          </p:nvGrpSpPr>
          <p:grpSpPr>
            <a:xfrm>
              <a:off x="1118678" y="5147738"/>
              <a:ext cx="661807" cy="912586"/>
              <a:chOff x="4902414" y="1603631"/>
              <a:chExt cx="953960" cy="1315445"/>
            </a:xfrm>
          </p:grpSpPr>
          <p:sp>
            <p:nvSpPr>
              <p:cNvPr id="34" name="타원 33"/>
              <p:cNvSpPr/>
              <p:nvPr/>
            </p:nvSpPr>
            <p:spPr>
              <a:xfrm>
                <a:off x="5019471" y="1603631"/>
                <a:ext cx="719847" cy="71984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4"/>
                  </a:solidFill>
                </a:endParaRPr>
              </a:p>
            </p:txBody>
          </p:sp>
          <p:sp>
            <p:nvSpPr>
              <p:cNvPr id="35" name="자유형 34"/>
              <p:cNvSpPr/>
              <p:nvPr/>
            </p:nvSpPr>
            <p:spPr>
              <a:xfrm>
                <a:off x="4902414" y="2364749"/>
                <a:ext cx="953960" cy="554327"/>
              </a:xfrm>
              <a:custGeom>
                <a:avLst/>
                <a:gdLst>
                  <a:gd name="connsiteX0" fmla="*/ 594037 w 1188074"/>
                  <a:gd name="connsiteY0" fmla="*/ 0 h 554327"/>
                  <a:gd name="connsiteX1" fmla="*/ 1180367 w 1188074"/>
                  <a:gd name="connsiteY1" fmla="*/ 477873 h 554327"/>
                  <a:gd name="connsiteX2" fmla="*/ 1188074 w 1188074"/>
                  <a:gd name="connsiteY2" fmla="*/ 554327 h 554327"/>
                  <a:gd name="connsiteX3" fmla="*/ 0 w 1188074"/>
                  <a:gd name="connsiteY3" fmla="*/ 554327 h 554327"/>
                  <a:gd name="connsiteX4" fmla="*/ 7707 w 1188074"/>
                  <a:gd name="connsiteY4" fmla="*/ 477873 h 554327"/>
                  <a:gd name="connsiteX5" fmla="*/ 594037 w 1188074"/>
                  <a:gd name="connsiteY5" fmla="*/ 0 h 554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88074" h="554327">
                    <a:moveTo>
                      <a:pt x="594037" y="0"/>
                    </a:moveTo>
                    <a:cubicBezTo>
                      <a:pt x="883256" y="0"/>
                      <a:pt x="1124560" y="205151"/>
                      <a:pt x="1180367" y="477873"/>
                    </a:cubicBezTo>
                    <a:lnTo>
                      <a:pt x="1188074" y="554327"/>
                    </a:lnTo>
                    <a:lnTo>
                      <a:pt x="0" y="554327"/>
                    </a:lnTo>
                    <a:lnTo>
                      <a:pt x="7707" y="477873"/>
                    </a:lnTo>
                    <a:cubicBezTo>
                      <a:pt x="63514" y="205151"/>
                      <a:pt x="304818" y="0"/>
                      <a:pt x="5940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49" name="그룹 48"/>
          <p:cNvGrpSpPr/>
          <p:nvPr/>
        </p:nvGrpSpPr>
        <p:grpSpPr>
          <a:xfrm>
            <a:off x="4567729" y="3202737"/>
            <a:ext cx="2657700" cy="1086166"/>
            <a:chOff x="1118678" y="3254365"/>
            <a:chExt cx="2657700" cy="1086166"/>
          </a:xfrm>
        </p:grpSpPr>
        <p:grpSp>
          <p:nvGrpSpPr>
            <p:cNvPr id="13" name="그룹 12"/>
            <p:cNvGrpSpPr/>
            <p:nvPr/>
          </p:nvGrpSpPr>
          <p:grpSpPr>
            <a:xfrm>
              <a:off x="1894131" y="3254365"/>
              <a:ext cx="1882247" cy="1086166"/>
              <a:chOff x="1881041" y="3254365"/>
              <a:chExt cx="1882247" cy="1086166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1881041" y="3254365"/>
                <a:ext cx="1882247" cy="7848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500" dirty="0" smtClean="0"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박현준</a:t>
                </a:r>
                <a:endParaRPr lang="en-US" altLang="ko-KR" sz="4500" dirty="0" smtClean="0"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1944361" y="3863477"/>
                <a:ext cx="1755609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5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프로그래밍</a:t>
                </a:r>
                <a:endParaRPr lang="en-US" altLang="ko-KR" sz="25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  <p:grpSp>
          <p:nvGrpSpPr>
            <p:cNvPr id="36" name="그룹 35"/>
            <p:cNvGrpSpPr/>
            <p:nvPr/>
          </p:nvGrpSpPr>
          <p:grpSpPr>
            <a:xfrm>
              <a:off x="1118678" y="3341155"/>
              <a:ext cx="661807" cy="912586"/>
              <a:chOff x="4902414" y="1603631"/>
              <a:chExt cx="953960" cy="1315445"/>
            </a:xfrm>
          </p:grpSpPr>
          <p:sp>
            <p:nvSpPr>
              <p:cNvPr id="37" name="타원 36"/>
              <p:cNvSpPr/>
              <p:nvPr/>
            </p:nvSpPr>
            <p:spPr>
              <a:xfrm>
                <a:off x="5019471" y="1603631"/>
                <a:ext cx="719847" cy="71984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4"/>
                  </a:solidFill>
                </a:endParaRPr>
              </a:p>
            </p:txBody>
          </p:sp>
          <p:sp>
            <p:nvSpPr>
              <p:cNvPr id="38" name="자유형 37"/>
              <p:cNvSpPr/>
              <p:nvPr/>
            </p:nvSpPr>
            <p:spPr>
              <a:xfrm>
                <a:off x="4902414" y="2364749"/>
                <a:ext cx="953960" cy="554327"/>
              </a:xfrm>
              <a:custGeom>
                <a:avLst/>
                <a:gdLst>
                  <a:gd name="connsiteX0" fmla="*/ 594037 w 1188074"/>
                  <a:gd name="connsiteY0" fmla="*/ 0 h 554327"/>
                  <a:gd name="connsiteX1" fmla="*/ 1180367 w 1188074"/>
                  <a:gd name="connsiteY1" fmla="*/ 477873 h 554327"/>
                  <a:gd name="connsiteX2" fmla="*/ 1188074 w 1188074"/>
                  <a:gd name="connsiteY2" fmla="*/ 554327 h 554327"/>
                  <a:gd name="connsiteX3" fmla="*/ 0 w 1188074"/>
                  <a:gd name="connsiteY3" fmla="*/ 554327 h 554327"/>
                  <a:gd name="connsiteX4" fmla="*/ 7707 w 1188074"/>
                  <a:gd name="connsiteY4" fmla="*/ 477873 h 554327"/>
                  <a:gd name="connsiteX5" fmla="*/ 594037 w 1188074"/>
                  <a:gd name="connsiteY5" fmla="*/ 0 h 554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88074" h="554327">
                    <a:moveTo>
                      <a:pt x="594037" y="0"/>
                    </a:moveTo>
                    <a:cubicBezTo>
                      <a:pt x="883256" y="0"/>
                      <a:pt x="1124560" y="205151"/>
                      <a:pt x="1180367" y="477873"/>
                    </a:cubicBezTo>
                    <a:lnTo>
                      <a:pt x="1188074" y="554327"/>
                    </a:lnTo>
                    <a:lnTo>
                      <a:pt x="0" y="554327"/>
                    </a:lnTo>
                    <a:lnTo>
                      <a:pt x="7707" y="477873"/>
                    </a:lnTo>
                    <a:cubicBezTo>
                      <a:pt x="63514" y="205151"/>
                      <a:pt x="304818" y="0"/>
                      <a:pt x="5940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47" name="그룹 46"/>
          <p:cNvGrpSpPr/>
          <p:nvPr/>
        </p:nvGrpSpPr>
        <p:grpSpPr>
          <a:xfrm>
            <a:off x="2542074" y="4734172"/>
            <a:ext cx="2946251" cy="1152527"/>
            <a:chOff x="4994991" y="3136694"/>
            <a:chExt cx="2946251" cy="1152527"/>
          </a:xfrm>
        </p:grpSpPr>
        <p:grpSp>
          <p:nvGrpSpPr>
            <p:cNvPr id="18" name="그룹 17"/>
            <p:cNvGrpSpPr/>
            <p:nvPr/>
          </p:nvGrpSpPr>
          <p:grpSpPr>
            <a:xfrm>
              <a:off x="5767249" y="3136694"/>
              <a:ext cx="2173993" cy="1152527"/>
              <a:chOff x="5767249" y="3136694"/>
              <a:chExt cx="2173993" cy="1152527"/>
            </a:xfrm>
          </p:grpSpPr>
          <p:sp>
            <p:nvSpPr>
              <p:cNvPr id="23" name="TextBox 22"/>
              <p:cNvSpPr txBox="1"/>
              <p:nvPr/>
            </p:nvSpPr>
            <p:spPr>
              <a:xfrm>
                <a:off x="5809197" y="3136694"/>
                <a:ext cx="1882247" cy="7848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500" dirty="0" err="1" smtClean="0"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황연리</a:t>
                </a:r>
                <a:endParaRPr lang="en-US" altLang="ko-KR" sz="4500" dirty="0" smtClean="0"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5767249" y="3812167"/>
                <a:ext cx="2173993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5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그래픽 디자인</a:t>
                </a:r>
                <a:endParaRPr lang="en-US" altLang="ko-KR" sz="25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  <p:grpSp>
          <p:nvGrpSpPr>
            <p:cNvPr id="39" name="그룹 38"/>
            <p:cNvGrpSpPr/>
            <p:nvPr/>
          </p:nvGrpSpPr>
          <p:grpSpPr>
            <a:xfrm>
              <a:off x="4994991" y="3256664"/>
              <a:ext cx="661807" cy="912586"/>
              <a:chOff x="4902414" y="1603631"/>
              <a:chExt cx="953960" cy="1315445"/>
            </a:xfrm>
          </p:grpSpPr>
          <p:sp>
            <p:nvSpPr>
              <p:cNvPr id="40" name="타원 39"/>
              <p:cNvSpPr/>
              <p:nvPr/>
            </p:nvSpPr>
            <p:spPr>
              <a:xfrm>
                <a:off x="5019471" y="1603631"/>
                <a:ext cx="719847" cy="71984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4"/>
                  </a:solidFill>
                </a:endParaRPr>
              </a:p>
            </p:txBody>
          </p:sp>
          <p:sp>
            <p:nvSpPr>
              <p:cNvPr id="41" name="자유형 40"/>
              <p:cNvSpPr/>
              <p:nvPr/>
            </p:nvSpPr>
            <p:spPr>
              <a:xfrm>
                <a:off x="4902414" y="2364749"/>
                <a:ext cx="953960" cy="554327"/>
              </a:xfrm>
              <a:custGeom>
                <a:avLst/>
                <a:gdLst>
                  <a:gd name="connsiteX0" fmla="*/ 594037 w 1188074"/>
                  <a:gd name="connsiteY0" fmla="*/ 0 h 554327"/>
                  <a:gd name="connsiteX1" fmla="*/ 1180367 w 1188074"/>
                  <a:gd name="connsiteY1" fmla="*/ 477873 h 554327"/>
                  <a:gd name="connsiteX2" fmla="*/ 1188074 w 1188074"/>
                  <a:gd name="connsiteY2" fmla="*/ 554327 h 554327"/>
                  <a:gd name="connsiteX3" fmla="*/ 0 w 1188074"/>
                  <a:gd name="connsiteY3" fmla="*/ 554327 h 554327"/>
                  <a:gd name="connsiteX4" fmla="*/ 7707 w 1188074"/>
                  <a:gd name="connsiteY4" fmla="*/ 477873 h 554327"/>
                  <a:gd name="connsiteX5" fmla="*/ 594037 w 1188074"/>
                  <a:gd name="connsiteY5" fmla="*/ 0 h 554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88074" h="554327">
                    <a:moveTo>
                      <a:pt x="594037" y="0"/>
                    </a:moveTo>
                    <a:cubicBezTo>
                      <a:pt x="883256" y="0"/>
                      <a:pt x="1124560" y="205151"/>
                      <a:pt x="1180367" y="477873"/>
                    </a:cubicBezTo>
                    <a:lnTo>
                      <a:pt x="1188074" y="554327"/>
                    </a:lnTo>
                    <a:lnTo>
                      <a:pt x="0" y="554327"/>
                    </a:lnTo>
                    <a:lnTo>
                      <a:pt x="7707" y="477873"/>
                    </a:lnTo>
                    <a:cubicBezTo>
                      <a:pt x="63514" y="205151"/>
                      <a:pt x="304818" y="0"/>
                      <a:pt x="5940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46" name="그룹 45"/>
          <p:cNvGrpSpPr/>
          <p:nvPr/>
        </p:nvGrpSpPr>
        <p:grpSpPr>
          <a:xfrm>
            <a:off x="6976416" y="4660858"/>
            <a:ext cx="2907018" cy="1133656"/>
            <a:chOff x="5016339" y="1187642"/>
            <a:chExt cx="2907018" cy="1133656"/>
          </a:xfrm>
        </p:grpSpPr>
        <p:grpSp>
          <p:nvGrpSpPr>
            <p:cNvPr id="45" name="그룹 44"/>
            <p:cNvGrpSpPr/>
            <p:nvPr/>
          </p:nvGrpSpPr>
          <p:grpSpPr>
            <a:xfrm>
              <a:off x="5722113" y="1187642"/>
              <a:ext cx="2201244" cy="1133656"/>
              <a:chOff x="5722113" y="1187642"/>
              <a:chExt cx="2201244" cy="1133656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5830545" y="1187642"/>
                <a:ext cx="1882247" cy="7848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500" dirty="0" err="1" smtClean="0"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장혜림</a:t>
                </a:r>
                <a:endParaRPr lang="en-US" altLang="ko-KR" sz="4500" dirty="0" smtClean="0"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5722113" y="1844244"/>
                <a:ext cx="2201244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ko-KR" altLang="en-US" sz="2500" dirty="0" smtClean="0">
                    <a:latin typeface="G마켓 산스 TTF Light" panose="02000000000000000000" pitchFamily="2" charset="-127"/>
                    <a:ea typeface="G마켓 산스 TTF Light" panose="02000000000000000000" pitchFamily="2" charset="-127"/>
                  </a:rPr>
                  <a:t>그래픽 디자인</a:t>
                </a:r>
                <a:endParaRPr lang="en-US" altLang="ko-KR" sz="2500" dirty="0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endParaRPr>
              </a:p>
            </p:txBody>
          </p:sp>
        </p:grpSp>
        <p:grpSp>
          <p:nvGrpSpPr>
            <p:cNvPr id="42" name="그룹 41"/>
            <p:cNvGrpSpPr/>
            <p:nvPr/>
          </p:nvGrpSpPr>
          <p:grpSpPr>
            <a:xfrm>
              <a:off x="5016339" y="1298177"/>
              <a:ext cx="661807" cy="912586"/>
              <a:chOff x="4902414" y="1603631"/>
              <a:chExt cx="953960" cy="1315445"/>
            </a:xfrm>
          </p:grpSpPr>
          <p:sp>
            <p:nvSpPr>
              <p:cNvPr id="43" name="타원 42"/>
              <p:cNvSpPr/>
              <p:nvPr/>
            </p:nvSpPr>
            <p:spPr>
              <a:xfrm>
                <a:off x="5019471" y="1603631"/>
                <a:ext cx="719847" cy="71984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4"/>
                  </a:solidFill>
                </a:endParaRPr>
              </a:p>
            </p:txBody>
          </p:sp>
          <p:sp>
            <p:nvSpPr>
              <p:cNvPr id="44" name="자유형 43"/>
              <p:cNvSpPr/>
              <p:nvPr/>
            </p:nvSpPr>
            <p:spPr>
              <a:xfrm>
                <a:off x="4902414" y="2364749"/>
                <a:ext cx="953960" cy="554327"/>
              </a:xfrm>
              <a:custGeom>
                <a:avLst/>
                <a:gdLst>
                  <a:gd name="connsiteX0" fmla="*/ 594037 w 1188074"/>
                  <a:gd name="connsiteY0" fmla="*/ 0 h 554327"/>
                  <a:gd name="connsiteX1" fmla="*/ 1180367 w 1188074"/>
                  <a:gd name="connsiteY1" fmla="*/ 477873 h 554327"/>
                  <a:gd name="connsiteX2" fmla="*/ 1188074 w 1188074"/>
                  <a:gd name="connsiteY2" fmla="*/ 554327 h 554327"/>
                  <a:gd name="connsiteX3" fmla="*/ 0 w 1188074"/>
                  <a:gd name="connsiteY3" fmla="*/ 554327 h 554327"/>
                  <a:gd name="connsiteX4" fmla="*/ 7707 w 1188074"/>
                  <a:gd name="connsiteY4" fmla="*/ 477873 h 554327"/>
                  <a:gd name="connsiteX5" fmla="*/ 594037 w 1188074"/>
                  <a:gd name="connsiteY5" fmla="*/ 0 h 554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88074" h="554327">
                    <a:moveTo>
                      <a:pt x="594037" y="0"/>
                    </a:moveTo>
                    <a:cubicBezTo>
                      <a:pt x="883256" y="0"/>
                      <a:pt x="1124560" y="205151"/>
                      <a:pt x="1180367" y="477873"/>
                    </a:cubicBezTo>
                    <a:lnTo>
                      <a:pt x="1188074" y="554327"/>
                    </a:lnTo>
                    <a:lnTo>
                      <a:pt x="0" y="554327"/>
                    </a:lnTo>
                    <a:lnTo>
                      <a:pt x="7707" y="477873"/>
                    </a:lnTo>
                    <a:cubicBezTo>
                      <a:pt x="63514" y="205151"/>
                      <a:pt x="304818" y="0"/>
                      <a:pt x="5940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accent4"/>
                  </a:solidFill>
                </a:endParaRPr>
              </a:p>
            </p:txBody>
          </p:sp>
        </p:grpSp>
      </p:grpSp>
      <p:grpSp>
        <p:nvGrpSpPr>
          <p:cNvPr id="14" name="그룹 13"/>
          <p:cNvGrpSpPr/>
          <p:nvPr/>
        </p:nvGrpSpPr>
        <p:grpSpPr>
          <a:xfrm>
            <a:off x="5328943" y="1159707"/>
            <a:ext cx="1654622" cy="1501665"/>
            <a:chOff x="5229535" y="1078194"/>
            <a:chExt cx="896158" cy="813315"/>
          </a:xfrm>
        </p:grpSpPr>
        <p:sp>
          <p:nvSpPr>
            <p:cNvPr id="9" name="TextBox 8"/>
            <p:cNvSpPr txBox="1"/>
            <p:nvPr/>
          </p:nvSpPr>
          <p:spPr>
            <a:xfrm>
              <a:off x="5229536" y="1241400"/>
              <a:ext cx="896157" cy="65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200" dirty="0" smtClean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H</a:t>
              </a:r>
              <a:r>
                <a:rPr lang="en-US" altLang="ko-KR" sz="7200" dirty="0" smtClean="0">
                  <a:solidFill>
                    <a:schemeClr val="accent5">
                      <a:lumMod val="75000"/>
                    </a:schemeClr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5</a:t>
              </a:r>
              <a:endParaRPr lang="ko-KR" altLang="en-US" sz="7200" dirty="0">
                <a:solidFill>
                  <a:schemeClr val="accent5">
                    <a:lumMod val="7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29535" y="1078194"/>
              <a:ext cx="890080" cy="2417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300" dirty="0" err="1" smtClean="0"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하이파이브</a:t>
              </a:r>
              <a:endParaRPr lang="ko-KR" altLang="en-US" sz="2300" dirty="0"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cxnSp>
        <p:nvCxnSpPr>
          <p:cNvPr id="51" name="직선 연결선 50"/>
          <p:cNvCxnSpPr/>
          <p:nvPr/>
        </p:nvCxnSpPr>
        <p:spPr>
          <a:xfrm>
            <a:off x="-90311" y="1941689"/>
            <a:ext cx="4628444" cy="0"/>
          </a:xfrm>
          <a:prstGeom prst="line">
            <a:avLst/>
          </a:prstGeom>
          <a:ln w="10795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>
            <a:off x="7600576" y="1940278"/>
            <a:ext cx="4628444" cy="0"/>
          </a:xfrm>
          <a:prstGeom prst="line">
            <a:avLst/>
          </a:prstGeom>
          <a:ln w="10795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2382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53682" y="3925019"/>
            <a:ext cx="5676181" cy="2546902"/>
          </a:xfrm>
          <a:prstGeom prst="rect">
            <a:avLst/>
          </a:prstGeom>
          <a:solidFill>
            <a:schemeClr val="accent4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90113" y="4036970"/>
            <a:ext cx="15921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02</a:t>
            </a:r>
            <a:endParaRPr lang="ko-KR" altLang="en-US" sz="8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793630" y="5235569"/>
            <a:ext cx="483886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90113" y="5344968"/>
            <a:ext cx="42627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</a:t>
            </a:r>
            <a:r>
              <a:rPr lang="ko-KR" altLang="en-US" sz="4400" dirty="0" err="1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프로토타입</a:t>
            </a:r>
            <a:endParaRPr lang="ko-KR" altLang="en-US" sz="44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950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81927" y="80960"/>
            <a:ext cx="34227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</a:t>
            </a:r>
            <a:r>
              <a:rPr lang="ko-KR" altLang="en-US" sz="3600" dirty="0" err="1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프로토</a:t>
            </a:r>
            <a:r>
              <a:rPr lang="ko-KR" altLang="en-US" sz="3600" b="1" dirty="0" err="1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타입</a:t>
            </a:r>
            <a:endParaRPr lang="en-US" altLang="ko-KR" sz="3600" b="1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3600" b="1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KakaoTalk_20200906_16221429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1927" y="1043472"/>
            <a:ext cx="9958330" cy="546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571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53682" y="3925019"/>
            <a:ext cx="5676181" cy="2546902"/>
          </a:xfrm>
          <a:prstGeom prst="rect">
            <a:avLst/>
          </a:prstGeom>
          <a:solidFill>
            <a:schemeClr val="accent4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90113" y="4036970"/>
            <a:ext cx="159851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03</a:t>
            </a:r>
            <a:endParaRPr lang="ko-KR" altLang="en-US" sz="8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793630" y="5235569"/>
            <a:ext cx="483886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90113" y="5344968"/>
            <a:ext cx="25891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 smtClean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기획</a:t>
            </a:r>
            <a:endParaRPr lang="ko-KR" altLang="en-US" sz="4400" b="1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895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1531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기획</a:t>
            </a:r>
            <a:endParaRPr lang="en-US" altLang="ko-KR" sz="3600" b="1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ko-KR" altLang="en-US" sz="3600" b="1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41" name="그룹 40"/>
          <p:cNvGrpSpPr/>
          <p:nvPr/>
        </p:nvGrpSpPr>
        <p:grpSpPr>
          <a:xfrm>
            <a:off x="2191969" y="1515428"/>
            <a:ext cx="2225067" cy="2069994"/>
            <a:chOff x="686307" y="1515428"/>
            <a:chExt cx="2225067" cy="2069994"/>
          </a:xfrm>
        </p:grpSpPr>
        <p:grpSp>
          <p:nvGrpSpPr>
            <p:cNvPr id="25" name="그룹 24"/>
            <p:cNvGrpSpPr/>
            <p:nvPr/>
          </p:nvGrpSpPr>
          <p:grpSpPr>
            <a:xfrm>
              <a:off x="686307" y="1515428"/>
              <a:ext cx="2206647" cy="789561"/>
              <a:chOff x="592668" y="1557867"/>
              <a:chExt cx="2206647" cy="789561"/>
            </a:xfrm>
            <a:solidFill>
              <a:schemeClr val="accent4"/>
            </a:solidFill>
          </p:grpSpPr>
          <p:sp>
            <p:nvSpPr>
              <p:cNvPr id="26" name="모서리가 둥근 직사각형 25"/>
              <p:cNvSpPr/>
              <p:nvPr/>
            </p:nvSpPr>
            <p:spPr>
              <a:xfrm>
                <a:off x="592668" y="1557867"/>
                <a:ext cx="2206647" cy="78956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 w="762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786410" y="1728788"/>
                <a:ext cx="1877437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 smtClean="0">
                    <a:solidFill>
                      <a:schemeClr val="bg1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게임 제목</a:t>
                </a:r>
                <a:endParaRPr lang="ko-KR" altLang="en-US" sz="32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726160" y="2662092"/>
              <a:ext cx="218521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5400" dirty="0" err="1" smtClean="0"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애프터</a:t>
              </a:r>
              <a:endParaRPr lang="ko-KR" altLang="en-US" sz="5400" dirty="0"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6263648" y="1515428"/>
            <a:ext cx="4123244" cy="2276589"/>
            <a:chOff x="2939876" y="1515428"/>
            <a:chExt cx="4123244" cy="2276589"/>
          </a:xfrm>
        </p:grpSpPr>
        <p:grpSp>
          <p:nvGrpSpPr>
            <p:cNvPr id="22" name="그룹 21"/>
            <p:cNvGrpSpPr/>
            <p:nvPr/>
          </p:nvGrpSpPr>
          <p:grpSpPr>
            <a:xfrm>
              <a:off x="3522482" y="1515428"/>
              <a:ext cx="2929466" cy="789561"/>
              <a:chOff x="603691" y="2891459"/>
              <a:chExt cx="2929466" cy="789561"/>
            </a:xfrm>
          </p:grpSpPr>
          <p:sp>
            <p:nvSpPr>
              <p:cNvPr id="17" name="모서리가 둥근 직사각형 16"/>
              <p:cNvSpPr/>
              <p:nvPr/>
            </p:nvSpPr>
            <p:spPr>
              <a:xfrm>
                <a:off x="603691" y="2891459"/>
                <a:ext cx="2929466" cy="78956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 w="762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807358" y="3062381"/>
                <a:ext cx="255069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 err="1" smtClean="0">
                    <a:solidFill>
                      <a:schemeClr val="bg1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캐리프레이즈</a:t>
                </a:r>
                <a:endParaRPr lang="ko-KR" altLang="en-US" sz="32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</p:grpSp>
        <p:sp>
          <p:nvSpPr>
            <p:cNvPr id="38" name="TextBox 37"/>
            <p:cNvSpPr txBox="1"/>
            <p:nvPr/>
          </p:nvSpPr>
          <p:spPr>
            <a:xfrm>
              <a:off x="2939876" y="2591688"/>
              <a:ext cx="412324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전쟁 후에</a:t>
              </a:r>
              <a:r>
                <a:rPr lang="en-US" altLang="ko-KR" sz="3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  <a:r>
                <a:rPr lang="ko-KR" altLang="en-US" sz="3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어떻게</a:t>
              </a:r>
              <a:r>
                <a:rPr lang="en-US" altLang="ko-KR" sz="3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  <a:endParaRPr lang="en-US" altLang="ko-KR" sz="36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3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살아남으실</a:t>
              </a:r>
              <a:r>
                <a:rPr lang="en-US" altLang="ko-KR" sz="3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  <a:r>
                <a:rPr lang="ko-KR" altLang="en-US" sz="3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건가요</a:t>
              </a:r>
              <a:r>
                <a:rPr lang="en-US" altLang="ko-KR" sz="36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?</a:t>
              </a:r>
              <a:endParaRPr lang="ko-KR" altLang="en-US" sz="3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2090428" y="4020608"/>
            <a:ext cx="2645276" cy="2283920"/>
            <a:chOff x="584766" y="3846437"/>
            <a:chExt cx="2645276" cy="2283920"/>
          </a:xfrm>
        </p:grpSpPr>
        <p:grpSp>
          <p:nvGrpSpPr>
            <p:cNvPr id="31" name="그룹 30"/>
            <p:cNvGrpSpPr/>
            <p:nvPr/>
          </p:nvGrpSpPr>
          <p:grpSpPr>
            <a:xfrm>
              <a:off x="596964" y="3846437"/>
              <a:ext cx="2414361" cy="789561"/>
              <a:chOff x="589011" y="4204059"/>
              <a:chExt cx="2414361" cy="789561"/>
            </a:xfrm>
          </p:grpSpPr>
          <p:sp>
            <p:nvSpPr>
              <p:cNvPr id="32" name="모서리가 둥근 직사각형 31"/>
              <p:cNvSpPr/>
              <p:nvPr/>
            </p:nvSpPr>
            <p:spPr>
              <a:xfrm>
                <a:off x="589011" y="4204059"/>
                <a:ext cx="2414361" cy="78956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 w="762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848699" y="4374979"/>
                <a:ext cx="187743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 smtClean="0">
                    <a:solidFill>
                      <a:schemeClr val="bg1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게임 장르</a:t>
                </a:r>
                <a:endParaRPr lang="ko-KR" altLang="en-US" sz="32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</p:grpSp>
        <p:sp>
          <p:nvSpPr>
            <p:cNvPr id="39" name="TextBox 38"/>
            <p:cNvSpPr txBox="1"/>
            <p:nvPr/>
          </p:nvSpPr>
          <p:spPr>
            <a:xfrm>
              <a:off x="584766" y="4806918"/>
              <a:ext cx="264527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액션</a:t>
              </a:r>
              <a:r>
                <a:rPr lang="en-US" altLang="ko-KR" sz="4000" dirty="0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,</a:t>
              </a:r>
            </a:p>
            <a:p>
              <a:pPr algn="ctr"/>
              <a:r>
                <a:rPr lang="ko-KR" altLang="en-US" sz="4000" dirty="0" err="1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로그라이크</a:t>
              </a:r>
              <a:endParaRPr lang="ko-KR" altLang="en-US" sz="40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7118321" y="4020608"/>
            <a:ext cx="2414361" cy="2062688"/>
            <a:chOff x="3794549" y="3846437"/>
            <a:chExt cx="2414361" cy="2062688"/>
          </a:xfrm>
        </p:grpSpPr>
        <p:grpSp>
          <p:nvGrpSpPr>
            <p:cNvPr id="34" name="그룹 33"/>
            <p:cNvGrpSpPr/>
            <p:nvPr/>
          </p:nvGrpSpPr>
          <p:grpSpPr>
            <a:xfrm>
              <a:off x="3794549" y="3846437"/>
              <a:ext cx="2414361" cy="789561"/>
              <a:chOff x="653049" y="5527950"/>
              <a:chExt cx="2414361" cy="789561"/>
            </a:xfrm>
          </p:grpSpPr>
          <p:sp>
            <p:nvSpPr>
              <p:cNvPr id="35" name="모서리가 둥근 직사각형 34"/>
              <p:cNvSpPr/>
              <p:nvPr/>
            </p:nvSpPr>
            <p:spPr>
              <a:xfrm>
                <a:off x="653049" y="5527950"/>
                <a:ext cx="2414361" cy="78956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 w="762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921878" y="5698870"/>
                <a:ext cx="187743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200" dirty="0" smtClean="0">
                    <a:solidFill>
                      <a:schemeClr val="bg1"/>
                    </a:solidFill>
                    <a:latin typeface="G마켓 산스 TTF Bold" panose="02000000000000000000" pitchFamily="2" charset="-127"/>
                    <a:ea typeface="G마켓 산스 TTF Bold" panose="02000000000000000000" pitchFamily="2" charset="-127"/>
                  </a:rPr>
                  <a:t>사용 엔진</a:t>
                </a:r>
                <a:endParaRPr lang="ko-KR" altLang="en-US" sz="32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endParaRPr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4170982" y="5201239"/>
              <a:ext cx="16610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 err="1" smtClean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유니티</a:t>
              </a:r>
              <a:endParaRPr lang="ko-KR" altLang="en-US" sz="40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27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그림 4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109" y="865114"/>
            <a:ext cx="8908820" cy="5864663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1531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기획</a:t>
            </a:r>
            <a:endParaRPr lang="en-US" altLang="ko-KR" sz="3600" b="1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ko-KR" altLang="en-US" sz="2800" b="1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56681" y="2389267"/>
            <a:ext cx="1409897" cy="144800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4301446" y="5735891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조이스틱</a:t>
            </a:r>
            <a:endParaRPr lang="ko-KR" altLang="en-US" sz="2000" dirty="0">
              <a:solidFill>
                <a:schemeClr val="bg1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>
            <a:off x="3996538" y="5735891"/>
            <a:ext cx="244488" cy="141195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7464506" y="1246529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일시정지</a:t>
            </a:r>
            <a:endParaRPr lang="ko-KR" altLang="en-US" sz="2000" dirty="0">
              <a:solidFill>
                <a:schemeClr val="bg1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cxnSp>
        <p:nvCxnSpPr>
          <p:cNvPr id="48" name="직선 연결선 47"/>
          <p:cNvCxnSpPr/>
          <p:nvPr/>
        </p:nvCxnSpPr>
        <p:spPr>
          <a:xfrm>
            <a:off x="8701635" y="1446584"/>
            <a:ext cx="530202" cy="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8554918" y="3397335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캐릭터</a:t>
            </a:r>
            <a:endParaRPr lang="ko-KR" altLang="en-US" sz="2000" dirty="0">
              <a:solidFill>
                <a:schemeClr val="bg1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cxnSp>
        <p:nvCxnSpPr>
          <p:cNvPr id="52" name="직선 연결선 51"/>
          <p:cNvCxnSpPr/>
          <p:nvPr/>
        </p:nvCxnSpPr>
        <p:spPr>
          <a:xfrm>
            <a:off x="8192093" y="3597390"/>
            <a:ext cx="326276" cy="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5946363" y="2034791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체력</a:t>
            </a:r>
            <a:endParaRPr lang="ko-KR" altLang="en-US" sz="2000" dirty="0">
              <a:solidFill>
                <a:schemeClr val="bg1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cxnSp>
        <p:nvCxnSpPr>
          <p:cNvPr id="55" name="직선 연결선 54"/>
          <p:cNvCxnSpPr/>
          <p:nvPr/>
        </p:nvCxnSpPr>
        <p:spPr>
          <a:xfrm>
            <a:off x="6643990" y="2233803"/>
            <a:ext cx="326276" cy="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그림 4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709291">
            <a:off x="2132916" y="1203990"/>
            <a:ext cx="2171322" cy="1704946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7512471" y="5083468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공격</a:t>
            </a:r>
            <a:endParaRPr lang="ko-KR" altLang="en-US" sz="2000" dirty="0">
              <a:solidFill>
                <a:schemeClr val="bg1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8077864" y="4347439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 smtClean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쿨타임</a:t>
            </a:r>
            <a:endParaRPr lang="ko-KR" altLang="en-US" sz="2000" dirty="0">
              <a:solidFill>
                <a:schemeClr val="bg1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cxnSp>
        <p:nvCxnSpPr>
          <p:cNvPr id="65" name="직선 연결선 64"/>
          <p:cNvCxnSpPr/>
          <p:nvPr/>
        </p:nvCxnSpPr>
        <p:spPr>
          <a:xfrm>
            <a:off x="9025717" y="4605459"/>
            <a:ext cx="206120" cy="73546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/>
          <p:cNvCxnSpPr/>
          <p:nvPr/>
        </p:nvCxnSpPr>
        <p:spPr>
          <a:xfrm>
            <a:off x="8192093" y="5297891"/>
            <a:ext cx="362824" cy="100961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9244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1019</TotalTime>
  <Words>139</Words>
  <Application>Microsoft Office PowerPoint</Application>
  <PresentationFormat>와이드스크린</PresentationFormat>
  <Paragraphs>67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맑은 고딕</vt:lpstr>
      <vt:lpstr>KoPub돋움체 Medium</vt:lpstr>
      <vt:lpstr>G마켓 산스 TTF Light</vt:lpstr>
      <vt:lpstr>G마켓 산스 TTF Bold</vt:lpstr>
      <vt:lpstr>Neo둥근모</vt:lpstr>
      <vt:lpstr>Arial</vt:lpstr>
      <vt:lpstr>배달의민족 한나체 Air</vt:lpstr>
      <vt:lpstr>G마켓 산스 TTF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장 혜림</cp:lastModifiedBy>
  <cp:revision>82</cp:revision>
  <dcterms:created xsi:type="dcterms:W3CDTF">2019-03-03T14:47:12Z</dcterms:created>
  <dcterms:modified xsi:type="dcterms:W3CDTF">2020-09-06T07:56:26Z</dcterms:modified>
</cp:coreProperties>
</file>

<file path=docProps/thumbnail.jpeg>
</file>